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8" r:id="rId9"/>
    <p:sldId id="269" r:id="rId10"/>
    <p:sldId id="280" r:id="rId11"/>
    <p:sldId id="282" r:id="rId12"/>
    <p:sldId id="261" r:id="rId13"/>
    <p:sldId id="262" r:id="rId14"/>
    <p:sldId id="263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  <p:sldId id="283" r:id="rId2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0EEA9-E3D6-49EC-9688-01308568205C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D046C7-3A14-49BB-8827-A95BC5CD4B58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Brøk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Brøkbegrepet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66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Her har vi skravert en tolvdel av sjokoladen. </a:t>
                </a: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>
                    <a:latin typeface="+mj-lt"/>
                  </a:rPr>
                  <a:t>	</a:t>
                </a:r>
                <a:r>
                  <a:rPr lang="nb-NO" dirty="0" smtClean="0">
                    <a:latin typeface="+mj-lt"/>
                  </a:rPr>
                  <a:t>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sz="4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46055"/>
              </p:ext>
            </p:extLst>
          </p:nvPr>
        </p:nvGraphicFramePr>
        <p:xfrm>
          <a:off x="539552" y="2852936"/>
          <a:ext cx="54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4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Her har vi skravert en tjuefiredel av sjokoladen. 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sz="44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52951"/>
              </p:ext>
            </p:extLst>
          </p:nvPr>
        </p:nvGraphicFramePr>
        <p:xfrm>
          <a:off x="539552" y="2852936"/>
          <a:ext cx="54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7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>
                <a:latin typeface="+mj-lt"/>
              </a:rPr>
              <a:t>Jeg har referert til at det vi f. eks har skravert en seksdel. Hva sier dere? Heter det en seksdel eller en sjettedel?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dirty="0" smtClean="0">
                <a:latin typeface="+mj-lt"/>
              </a:rPr>
              <a:t>Vel………..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dirty="0" smtClean="0">
                <a:latin typeface="+mj-lt"/>
              </a:rPr>
              <a:t>Matematisk sett er det mest korrekt med en seksdel. I praksis brukes gjerne en sjettedel. 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dirty="0" smtClean="0">
                <a:latin typeface="+mj-lt"/>
              </a:rPr>
              <a:t>I praksis vil det si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dirty="0" smtClean="0">
                <a:latin typeface="+mj-lt"/>
              </a:rPr>
              <a:t>En seksdel = en sjettedel </a:t>
            </a:r>
            <a:endParaRPr lang="nb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792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latin typeface="+mj-lt"/>
              </a:rPr>
              <a:t>En matematikklærer løper halvmaraton. (21  km) Hvor stor del av løpet er unnagjort etter 3 km? Jo siden det er 7 ganger 3 km i en halvmaraton han har løpt 1 syvdel. 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dirty="0" smtClean="0">
                <a:latin typeface="+mj-lt"/>
              </a:rPr>
              <a:t>Siden 6 km er dobbelt så langt som 3 km han løpt to syvdeler når 6 km merket passeres. </a:t>
            </a:r>
            <a:endParaRPr lang="nb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79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Skrivemåte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Brøk skrives vanligvis slik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r>
                  <a:rPr lang="nb-NO" dirty="0" smtClean="0">
                    <a:latin typeface="+mj-lt"/>
                  </a:rPr>
                  <a:t/>
                </a:r>
                <a:br>
                  <a:rPr lang="nb-NO" dirty="0" smtClean="0">
                    <a:latin typeface="+mj-lt"/>
                  </a:rPr>
                </a:b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Men en ser ofte at det skrives slik som dette også</a:t>
                </a: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nb-NO" dirty="0" smtClean="0">
                    <a:latin typeface="+mj-lt"/>
                  </a:rPr>
                  <a:t> eller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nb-NO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9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latin typeface="+mj-lt"/>
              </a:rPr>
              <a:t>Gjør aktivitet 1.27 på side 97.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dirty="0" smtClean="0">
                <a:latin typeface="+mj-lt"/>
              </a:rPr>
              <a:t>Noen av disse er svært enkle. Men tenk over hvordan de kan brukes i skolen og hva en kan oppnå med dem. </a:t>
            </a:r>
            <a:endParaRPr lang="nb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40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Brøk i betydning del av et antall ting</a:t>
            </a:r>
            <a:endParaRPr lang="nb-NO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På et </a:t>
                </a:r>
                <a:r>
                  <a:rPr lang="nb-NO" dirty="0" err="1" smtClean="0">
                    <a:latin typeface="+mj-lt"/>
                  </a:rPr>
                  <a:t>motbakkløp</a:t>
                </a:r>
                <a:r>
                  <a:rPr lang="nb-NO" dirty="0" smtClean="0">
                    <a:latin typeface="+mj-lt"/>
                  </a:rPr>
                  <a:t> i Kongsberg forrige uke var det 45 deltakere. Av disse løp 27 personer på under 25 minutter. Det tilsvarer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nb-NO" dirty="0" smtClean="0">
                    <a:latin typeface="+mj-lt"/>
                  </a:rPr>
                  <a:t>.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Vi kunne også sagt at 3 av 5 brukte under 25 minutter til toppen. Denne tankemodellen minner om den forrige. Vi må oppfatte antall deltakere (45) som enheten. </a:t>
                </a:r>
                <a:endParaRPr lang="nb-NO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Cuisenairstaver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latin typeface="+mj-lt"/>
              </a:rPr>
              <a:t>Jeg kommer til vise dere et sett med </a:t>
            </a:r>
            <a:r>
              <a:rPr lang="nb-NO" dirty="0" err="1" smtClean="0">
                <a:latin typeface="+mj-lt"/>
              </a:rPr>
              <a:t>Cuisenairstaver</a:t>
            </a:r>
            <a:r>
              <a:rPr lang="nb-NO" dirty="0" smtClean="0">
                <a:latin typeface="+mj-lt"/>
              </a:rPr>
              <a:t> og bruke dem til å se på aktivitet 1.28.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dirty="0" smtClean="0">
                <a:latin typeface="+mj-lt"/>
              </a:rPr>
              <a:t>Dette blir en demonstrasjon i undervisningen. På samlingen kan dere få se på </a:t>
            </a:r>
            <a:r>
              <a:rPr lang="nb-NO" dirty="0" err="1" smtClean="0">
                <a:latin typeface="+mj-lt"/>
              </a:rPr>
              <a:t>Cuisenairstavene</a:t>
            </a:r>
            <a:r>
              <a:rPr lang="nb-NO" dirty="0" smtClean="0">
                <a:latin typeface="+mj-lt"/>
              </a:rPr>
              <a:t> og prøve dem. </a:t>
            </a:r>
            <a:endParaRPr lang="nb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3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Brøk som tall (Brøker på tallinjen)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latin typeface="+mj-lt"/>
              </a:rPr>
              <a:t>Vi kan også betrakte brøk som et tall på tallinjen. Jeg skal vise et par eksempler på det i timen. </a:t>
            </a:r>
            <a:endParaRPr lang="nb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3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Uekte brøk/blandet tall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Uekte brøk og blandede tall er to begreper som brukes en del i forbindelse med brøkregning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u="sng" dirty="0" smtClean="0">
                    <a:latin typeface="+mj-lt"/>
                  </a:rPr>
                  <a:t>Uekte brøk</a:t>
                </a:r>
                <a:br>
                  <a:rPr lang="nb-NO" u="sng" dirty="0" smtClean="0">
                    <a:latin typeface="+mj-lt"/>
                  </a:rPr>
                </a:br>
                <a:endParaRPr lang="nb-NO" u="sng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Dette er en brøk der teller er større enn nevner. Eksempel på det 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nb-NO" dirty="0" smtClean="0">
                    <a:latin typeface="+mj-lt"/>
                  </a:rPr>
                  <a:t>. Er teller mindre enn nevner har vi en ekte brøk. Brøken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nb-NO" dirty="0" smtClean="0">
                    <a:latin typeface="+mj-lt"/>
                  </a:rPr>
                  <a:t> er en ekte brøk. Uekte brøker kan også skrives som det vi kaller blandede tall. </a:t>
                </a:r>
                <a:endParaRPr lang="nb-NO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214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sier læreplanen om brøk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 smtClean="0">
                <a:latin typeface="+mj-lt"/>
              </a:rPr>
              <a:t>4. trinn</a:t>
            </a:r>
          </a:p>
          <a:p>
            <a:pPr marL="0" indent="0">
              <a:buNone/>
            </a:pPr>
            <a:endParaRPr lang="nb-NO" dirty="0" smtClean="0">
              <a:latin typeface="+mj-lt"/>
            </a:endParaRPr>
          </a:p>
          <a:p>
            <a:pPr marL="0" indent="0">
              <a:buNone/>
            </a:pPr>
            <a:r>
              <a:rPr lang="nn-NO" dirty="0">
                <a:latin typeface="+mj-lt"/>
              </a:rPr>
              <a:t>beskrive og bruke plassverdisystemet for dei heile tala, bruke positive og negative heile tal, enkle brøkar og desimaltal i praktiske samanhengar og uttrykkje </a:t>
            </a:r>
            <a:r>
              <a:rPr lang="nn-NO" dirty="0" err="1">
                <a:latin typeface="+mj-lt"/>
              </a:rPr>
              <a:t>talstorleikar</a:t>
            </a:r>
            <a:r>
              <a:rPr lang="nn-NO" dirty="0">
                <a:latin typeface="+mj-lt"/>
              </a:rPr>
              <a:t> på varierte </a:t>
            </a:r>
            <a:r>
              <a:rPr lang="nn-NO" dirty="0" smtClean="0">
                <a:latin typeface="+mj-lt"/>
              </a:rPr>
              <a:t>måtar</a:t>
            </a:r>
          </a:p>
          <a:p>
            <a:pPr marL="0" indent="0">
              <a:buNone/>
            </a:pPr>
            <a:endParaRPr lang="nn-NO" dirty="0" smtClean="0">
              <a:latin typeface="+mj-lt"/>
            </a:endParaRPr>
          </a:p>
          <a:p>
            <a:pPr marL="0" indent="0">
              <a:buNone/>
            </a:pPr>
            <a:r>
              <a:rPr lang="nb-NO" b="1" dirty="0">
                <a:latin typeface="+mj-lt"/>
              </a:rPr>
              <a:t>7. trinn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dirty="0">
                <a:latin typeface="+mj-lt"/>
              </a:rPr>
              <a:t>finne fellesnevner og utføre addisjon, subtraksjon og multiplikasjon av </a:t>
            </a:r>
            <a:r>
              <a:rPr lang="nb-NO" dirty="0" err="1">
                <a:latin typeface="+mj-lt"/>
              </a:rPr>
              <a:t>brøkar</a:t>
            </a:r>
            <a:endParaRPr lang="nb-NO" dirty="0">
              <a:latin typeface="+mj-lt"/>
            </a:endParaRPr>
          </a:p>
          <a:p>
            <a:pPr marL="0" indent="0">
              <a:buNone/>
            </a:pPr>
            <a:endParaRPr lang="nn-NO" dirty="0" smtClean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4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Uekte brøk/blandet tall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u="sng" dirty="0" smtClean="0">
                    <a:latin typeface="+mj-lt"/>
                  </a:rPr>
                  <a:t>Blandet tall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Et blandet tall er en uekte brøk som skrives om til et </a:t>
                </a:r>
                <a:r>
                  <a:rPr lang="nb-NO" dirty="0" err="1" smtClean="0">
                    <a:latin typeface="+mj-lt"/>
                  </a:rPr>
                  <a:t>helltall</a:t>
                </a:r>
                <a:r>
                  <a:rPr lang="nb-NO" dirty="0" smtClean="0">
                    <a:latin typeface="+mj-lt"/>
                  </a:rPr>
                  <a:t> pluss en ekte brøk. Her er et par eksempler 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nb-NO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nb-NO" b="0" i="1" smtClean="0">
                        <a:latin typeface="Cambria Math"/>
                      </a:rPr>
                      <m:t>=1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nb-NO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nb-NO" dirty="0" smtClean="0">
                    <a:latin typeface="+mj-lt"/>
                  </a:rPr>
                  <a:t>	eller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nb-NO" i="1">
                        <a:latin typeface="Cambria Math"/>
                      </a:rPr>
                      <m:t>=</m:t>
                    </m:r>
                    <m:r>
                      <a:rPr lang="nb-NO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Uekte brøk/blandet tall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Løs oppgaven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nb-NO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b-NO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nb-NO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nb-NO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nb-NO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Bruk 30 sekunder på dette. Hvordan vil du skrive svaret?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7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Uekte brøk/blandet tall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Her har vi tre alternativer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1.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2.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3.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1,666</m:t>
                    </m:r>
                  </m:oMath>
                </a14:m>
                <a:r>
                  <a:rPr lang="nb-NO" dirty="0" smtClean="0">
                    <a:latin typeface="+mj-lt"/>
                  </a:rPr>
                  <a:t>………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74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Likeverdige brøker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La oss se på et eksempel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Brøkene</a:t>
                </a: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nb-NO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nb-NO" dirty="0" smtClean="0">
                    <a:latin typeface="+mj-lt"/>
                  </a:rPr>
                  <a:t> 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nb-NO" dirty="0" smtClean="0">
                    <a:latin typeface="+mj-lt"/>
                  </a:rPr>
                  <a:t> </a:t>
                </a: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er det vi kaller likeverdige brøker. De beskriver samme del av en helhet. Det er mange andre brøker som  er likeverdige med begge disse to. </a:t>
                </a:r>
                <a:endParaRPr lang="nb-NO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1852" b="-222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Likeverdige brøker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La oss se på brøkene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dirty="0" smtClean="0">
                    <a:latin typeface="+mj-lt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b-NO" dirty="0" smtClean="0">
                    <a:latin typeface="+mj-lt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b-NO" b="0" i="0" smtClean="0">
                        <a:latin typeface="Cambria Math" panose="02040503050406030204" pitchFamily="18" charset="0"/>
                      </a:rPr>
                      <m:t>og</m:t>
                    </m:r>
                    <m:r>
                      <a:rPr lang="nb-NO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924400"/>
              </p:ext>
            </p:extLst>
          </p:nvPr>
        </p:nvGraphicFramePr>
        <p:xfrm>
          <a:off x="251520" y="3456892"/>
          <a:ext cx="30243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</a:tblGrid>
              <a:tr h="74168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655635"/>
              </p:ext>
            </p:extLst>
          </p:nvPr>
        </p:nvGraphicFramePr>
        <p:xfrm>
          <a:off x="251520" y="5582920"/>
          <a:ext cx="30243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547251"/>
              </p:ext>
            </p:extLst>
          </p:nvPr>
        </p:nvGraphicFramePr>
        <p:xfrm>
          <a:off x="4572000" y="5579100"/>
          <a:ext cx="30243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02634"/>
              </p:ext>
            </p:extLst>
          </p:nvPr>
        </p:nvGraphicFramePr>
        <p:xfrm>
          <a:off x="4572000" y="3429000"/>
          <a:ext cx="30243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74168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ktangel 15"/>
              <p:cNvSpPr/>
              <p:nvPr/>
            </p:nvSpPr>
            <p:spPr>
              <a:xfrm>
                <a:off x="3419872" y="5589240"/>
                <a:ext cx="37061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Rektangel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589240"/>
                <a:ext cx="370614" cy="6109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ktangel 16"/>
              <p:cNvSpPr/>
              <p:nvPr/>
            </p:nvSpPr>
            <p:spPr>
              <a:xfrm>
                <a:off x="3419872" y="3456892"/>
                <a:ext cx="37061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Rektangel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456892"/>
                <a:ext cx="370614" cy="610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ktangel 17"/>
              <p:cNvSpPr/>
              <p:nvPr/>
            </p:nvSpPr>
            <p:spPr>
              <a:xfrm>
                <a:off x="8028384" y="5614764"/>
                <a:ext cx="49885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8" name="Rektangel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5614764"/>
                <a:ext cx="498855" cy="6109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ktangel 18"/>
              <p:cNvSpPr/>
              <p:nvPr/>
            </p:nvSpPr>
            <p:spPr>
              <a:xfrm>
                <a:off x="8028384" y="3456892"/>
                <a:ext cx="370614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9" name="Rektangel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3456892"/>
                <a:ext cx="370614" cy="612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32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Likeverdige brøker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Gjør aktivitet 1.31’ (side 104 i rød bok, side 96 i blå bok)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NB. Her må dere gjøre litt forarbeid før helgen med å klippe ut brøkstrimlene. De ligger i eget ark på fronter. Dere skal selvsagt ikke klippe ut alle, men klipp ut noen av de mest vanlige som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nb-NO" b="0" i="0" smtClean="0">
                        <a:latin typeface="+mj-lt"/>
                      </a:rPr>
                      <m:t>,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nb-NO" dirty="0" smtClean="0">
                    <a:latin typeface="+mj-lt"/>
                  </a:rPr>
                  <a:t> Til timen tar dere med et ark med selve brøkplansjen og i tillegg til de strimlene dere har klippet ut. </a:t>
                </a: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250" r="-125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4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en brøk?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latin typeface="+mj-lt"/>
              </a:rPr>
              <a:t>Alfa nevner 3 forskjellige betydninger av brøk. Vi skal på de tre tingene her. 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nb-NO" dirty="0" smtClean="0">
                <a:latin typeface="+mj-lt"/>
              </a:rPr>
              <a:t>Brøk i betydning del av det hele eller del av enheten.</a:t>
            </a:r>
          </a:p>
          <a:p>
            <a:pPr marL="514350" indent="-514350">
              <a:buAutoNum type="arabicPeriod"/>
            </a:pPr>
            <a:r>
              <a:rPr lang="nb-NO" dirty="0" smtClean="0">
                <a:latin typeface="+mj-lt"/>
              </a:rPr>
              <a:t>Brøk i betydningen del av et antall ting</a:t>
            </a:r>
          </a:p>
          <a:p>
            <a:pPr marL="514350" indent="-514350">
              <a:buAutoNum type="arabicPeriod"/>
            </a:pPr>
            <a:r>
              <a:rPr lang="nb-NO" dirty="0" smtClean="0">
                <a:latin typeface="+mj-lt"/>
              </a:rPr>
              <a:t>Brøk som tall (brøker på tallinjen)</a:t>
            </a:r>
            <a:endParaRPr lang="nb-NO" dirty="0">
              <a:latin typeface="+mj-lt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2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latin typeface="+mj-lt"/>
              </a:rPr>
              <a:t>La oss se på et eksempel med sjokolade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endParaRPr lang="nb-NO" dirty="0" smtClean="0">
              <a:latin typeface="+mj-lt"/>
            </a:endParaRP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endParaRPr lang="nb-NO" dirty="0" smtClean="0">
              <a:latin typeface="+mj-lt"/>
            </a:endParaRP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endParaRPr lang="nb-NO" dirty="0" smtClean="0">
              <a:latin typeface="+mj-lt"/>
            </a:endParaRPr>
          </a:p>
          <a:p>
            <a:pPr marL="0" indent="0">
              <a:buNone/>
            </a:pPr>
            <a:r>
              <a:rPr lang="nb-NO" dirty="0" smtClean="0">
                <a:latin typeface="+mj-lt"/>
              </a:rPr>
              <a:t>Nam, nam, nam…….</a:t>
            </a:r>
            <a:endParaRPr lang="nb-NO" dirty="0">
              <a:latin typeface="+mj-lt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5048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Her har vi skravert halvparten av sjokoladen. Eller sagt på en annen måte en todel av sjokoladen</a:t>
                </a: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>
                    <a:latin typeface="+mj-lt"/>
                  </a:rPr>
                  <a:t>	</a:t>
                </a:r>
                <a:r>
                  <a:rPr lang="nb-NO" dirty="0" smtClean="0">
                    <a:latin typeface="+mj-lt"/>
                  </a:rPr>
                  <a:t>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fontAlgn="t">
                  <a:spcBef>
                    <a:spcPts val="0"/>
                  </a:spcBef>
                </a:pPr>
                <a:endParaRPr lang="nb-NO" sz="2800" dirty="0">
                  <a:latin typeface="Arial"/>
                </a:endParaRPr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064180"/>
              </p:ext>
            </p:extLst>
          </p:nvPr>
        </p:nvGraphicFramePr>
        <p:xfrm>
          <a:off x="539552" y="3212976"/>
          <a:ext cx="54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0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Her har vi skravert en tredel av sjokoladen. 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                                        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sz="4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48152"/>
              </p:ext>
            </p:extLst>
          </p:nvPr>
        </p:nvGraphicFramePr>
        <p:xfrm>
          <a:off x="539552" y="2852936"/>
          <a:ext cx="54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5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Her har vi skravert en kvart sjokolade. Eller sagt på en annen måte en firedel av sjokoladen.</a:t>
                </a: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>
                    <a:latin typeface="+mj-lt"/>
                  </a:rPr>
                  <a:t>	</a:t>
                </a:r>
                <a:r>
                  <a:rPr lang="nb-NO" dirty="0" smtClean="0">
                    <a:latin typeface="+mj-lt"/>
                  </a:rPr>
                  <a:t>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nb-NO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fontAlgn="t">
                  <a:spcBef>
                    <a:spcPts val="0"/>
                  </a:spcBef>
                </a:pPr>
                <a:endParaRPr lang="nb-NO" sz="2800" dirty="0">
                  <a:latin typeface="Arial"/>
                </a:endParaRPr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75274"/>
              </p:ext>
            </p:extLst>
          </p:nvPr>
        </p:nvGraphicFramePr>
        <p:xfrm>
          <a:off x="539552" y="3212976"/>
          <a:ext cx="54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5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Her har vi skravert en seksdel av sjokoladen. 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sz="4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953869"/>
              </p:ext>
            </p:extLst>
          </p:nvPr>
        </p:nvGraphicFramePr>
        <p:xfrm>
          <a:off x="539552" y="2852936"/>
          <a:ext cx="54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1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Brøk i betydning del av det hele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Her har vi skravert en åttedel av sjokoladen. </a:t>
                </a:r>
              </a:p>
              <a:p>
                <a:pPr marL="0" indent="0">
                  <a:buNone/>
                </a:pPr>
                <a:endParaRPr lang="nb-NO" dirty="0">
                  <a:latin typeface="+mj-lt"/>
                </a:endParaRPr>
              </a:p>
              <a:p>
                <a:pPr marL="0" indent="0">
                  <a:buNone/>
                </a:pPr>
                <a:r>
                  <a:rPr lang="nb-NO" dirty="0" smtClean="0">
                    <a:latin typeface="+mj-lt"/>
                  </a:rPr>
                  <a:t>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sz="4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b-NO" sz="4400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 smtClean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363022"/>
              </p:ext>
            </p:extLst>
          </p:nvPr>
        </p:nvGraphicFramePr>
        <p:xfrm>
          <a:off x="539552" y="2852936"/>
          <a:ext cx="54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9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661</Words>
  <Application>Microsoft Office PowerPoint</Application>
  <PresentationFormat>Skjermfremvisning (4:3)</PresentationFormat>
  <Paragraphs>174</Paragraphs>
  <Slides>25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Constantia</vt:lpstr>
      <vt:lpstr>Wingdings 2</vt:lpstr>
      <vt:lpstr>Flyt</vt:lpstr>
      <vt:lpstr>Brøk </vt:lpstr>
      <vt:lpstr>Hva sier læreplanen om brøk</vt:lpstr>
      <vt:lpstr>Hva er en brøk?</vt:lpstr>
      <vt:lpstr>Brøk i betydning del av det hele</vt:lpstr>
      <vt:lpstr>Brøk i betydning del av det hele</vt:lpstr>
      <vt:lpstr>Brøk i betydning del av det hele</vt:lpstr>
      <vt:lpstr>Brøk i betydning del av det hele</vt:lpstr>
      <vt:lpstr>Brøk i betydning del av det hele</vt:lpstr>
      <vt:lpstr>Brøk i betydning del av det hele</vt:lpstr>
      <vt:lpstr>Brøk i betydning del av det hele</vt:lpstr>
      <vt:lpstr>Brøk i betydning del av det hele</vt:lpstr>
      <vt:lpstr>Brøk i betydning del av det hele</vt:lpstr>
      <vt:lpstr>Brøk i betydning del av det hele</vt:lpstr>
      <vt:lpstr>Skrivemåte</vt:lpstr>
      <vt:lpstr>Oppgave</vt:lpstr>
      <vt:lpstr>Brøk i betydning del av et antall ting</vt:lpstr>
      <vt:lpstr>Cuisenairstaver</vt:lpstr>
      <vt:lpstr>Brøk som tall (Brøker på tallinjen)</vt:lpstr>
      <vt:lpstr>Uekte brøk/blandet tall</vt:lpstr>
      <vt:lpstr>Uekte brøk/blandet tall</vt:lpstr>
      <vt:lpstr>Uekte brøk/blandet tall</vt:lpstr>
      <vt:lpstr>Uekte brøk/blandet tall</vt:lpstr>
      <vt:lpstr>Likeverdige brøker</vt:lpstr>
      <vt:lpstr>Likeverdige brøker</vt:lpstr>
      <vt:lpstr>Likeverdige brøker</vt:lpstr>
    </vt:vector>
  </TitlesOfParts>
  <Company>HiT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Brøk</dc:title>
  <dc:creator>Peer Sverre Andersen</dc:creator>
  <cp:lastModifiedBy>Peer Sverre Andersen</cp:lastModifiedBy>
  <cp:revision>21</cp:revision>
  <dcterms:created xsi:type="dcterms:W3CDTF">2014-09-11T11:20:08Z</dcterms:created>
  <dcterms:modified xsi:type="dcterms:W3CDTF">2019-01-04T18:29:13Z</dcterms:modified>
</cp:coreProperties>
</file>